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7" r:id="rId2"/>
    <p:sldId id="309" r:id="rId3"/>
    <p:sldId id="311" r:id="rId4"/>
    <p:sldId id="310" r:id="rId5"/>
    <p:sldId id="285" r:id="rId6"/>
    <p:sldId id="312" r:id="rId7"/>
    <p:sldId id="313" r:id="rId8"/>
    <p:sldId id="314" r:id="rId9"/>
    <p:sldId id="30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EC729-8C0E-4794-80ED-3CE86C5463EB}" type="datetimeFigureOut">
              <a:rPr lang="en-US" smtClean="0"/>
              <a:pPr/>
              <a:t>1/5/2023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3AAE6-CC7D-4CB7-A15C-0DB0E2305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4F7D7-82D8-4CF5-BF8F-129EEB082A4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11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550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1/5/2023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1/5/2023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1/5/2023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1/5/2023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1/5/2023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80C4ADC-EFFD-4236-9EF6-75F7847C1A36}" type="datetimeFigureOut">
              <a:rPr lang="en-US" smtClean="0"/>
              <a:pPr/>
              <a:t>1/5/2023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_8VOEqC7KLA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88" name="AutoShape 4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 descr="focu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4400" y="228600"/>
            <a:ext cx="800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Week at A Glance for </a:t>
            </a:r>
            <a:r>
              <a:rPr 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Science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9800" y="2590800"/>
            <a:ext cx="312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January </a:t>
            </a:r>
          </a:p>
          <a:p>
            <a:pPr algn="ctr"/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5-6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60067" y="4648200"/>
            <a:ext cx="243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S" pitchFamily="82" charset="0"/>
              </a:rPr>
              <a:t>Weather and</a:t>
            </a:r>
          </a:p>
          <a:p>
            <a:r>
              <a:rPr lang="en-US" sz="3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S" pitchFamily="82" charset="0"/>
              </a:rPr>
              <a:t>Climate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751D67E-92E4-4F68-B5DC-66038420D2B1}"/>
              </a:ext>
            </a:extLst>
          </p:cNvPr>
          <p:cNvSpPr/>
          <p:nvPr/>
        </p:nvSpPr>
        <p:spPr>
          <a:xfrm>
            <a:off x="595423" y="304800"/>
            <a:ext cx="7953153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S6E4. Obtain, evaluate, and communicate information about how the sun, land, and water affect climate and weather. </a:t>
            </a:r>
          </a:p>
          <a:p>
            <a:endParaRPr lang="en-US" dirty="0"/>
          </a:p>
          <a:p>
            <a:pPr marL="342900" indent="-342900">
              <a:buAutoNum type="alphaLcPeriod"/>
            </a:pPr>
            <a:r>
              <a:rPr lang="en-US" dirty="0"/>
              <a:t>Analyze and interpret data to compare and contrast the composition of Earth’s atmospheric layers (including the ozone layer) and greenhouse gases. (Clarification statement: Earth’s atmospheric layers include the troposphere, stratosphere, mesosphere, and thermosphere.)</a:t>
            </a:r>
          </a:p>
          <a:p>
            <a:pPr marL="342900" indent="-342900">
              <a:buAutoNum type="alphaLcPeriod"/>
            </a:pPr>
            <a:endParaRPr lang="en-US" dirty="0"/>
          </a:p>
          <a:p>
            <a:pPr marL="342900" indent="-342900">
              <a:buAutoNum type="alphaLcPeriod"/>
            </a:pPr>
            <a:r>
              <a:rPr lang="en-US" dirty="0">
                <a:highlight>
                  <a:srgbClr val="FF0000"/>
                </a:highlight>
              </a:rPr>
              <a:t> Plan and carry out an investigation to demonstrate how energy from the sun transfers heat to air, land and water at different rates. (Clarification statement: Heat transfer should include the processes of conduction, convection, and radiation.) </a:t>
            </a:r>
          </a:p>
          <a:p>
            <a:pPr marL="342900" indent="-342900">
              <a:buAutoNum type="alphaLcPeriod"/>
            </a:pPr>
            <a:endParaRPr lang="en-US" dirty="0"/>
          </a:p>
          <a:p>
            <a:pPr marL="342900" indent="-342900">
              <a:buAutoNum type="alphaLcPeriod"/>
            </a:pPr>
            <a:r>
              <a:rPr lang="en-US" dirty="0"/>
              <a:t>Develop a model demonstrating the interaction between unequal heating and the rotation of the Earth that causes local and global wind systems. </a:t>
            </a:r>
          </a:p>
          <a:p>
            <a:pPr marL="342900" indent="-342900">
              <a:buAutoNum type="alphaLcPeriod"/>
            </a:pPr>
            <a:endParaRPr lang="en-US" dirty="0"/>
          </a:p>
          <a:p>
            <a:pPr marL="342900" indent="-342900">
              <a:buAutoNum type="alphaLcPeriod"/>
            </a:pPr>
            <a:r>
              <a:rPr lang="en-US" dirty="0"/>
              <a:t>Construct an explanation of the relationship between air pressure, weather fronts, and air masses and meteorological events such as tornados and thunderstorms.</a:t>
            </a:r>
          </a:p>
          <a:p>
            <a:pPr marL="342900" indent="-342900">
              <a:buAutoNum type="alphaLcPeriod"/>
            </a:pPr>
            <a:endParaRPr lang="en-US" dirty="0"/>
          </a:p>
          <a:p>
            <a:pPr marL="342900" indent="-342900">
              <a:buAutoNum type="alphaLcPeriod"/>
            </a:pPr>
            <a:r>
              <a:rPr lang="en-US" dirty="0"/>
              <a:t> Analyze and interpret weather data to explain the effects of moisture evaporating from the ocean on weather patterns and weather events such as hurricanes. </a:t>
            </a:r>
          </a:p>
        </p:txBody>
      </p:sp>
    </p:spTree>
    <p:extLst>
      <p:ext uri="{BB962C8B-B14F-4D97-AF65-F5344CB8AC3E}">
        <p14:creationId xmlns:p14="http://schemas.microsoft.com/office/powerpoint/2010/main" val="146089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3244C3D-E79D-4737-83CE-916AAC642E8C}"/>
              </a:ext>
            </a:extLst>
          </p:cNvPr>
          <p:cNvSpPr/>
          <p:nvPr/>
        </p:nvSpPr>
        <p:spPr>
          <a:xfrm>
            <a:off x="762000" y="609600"/>
            <a:ext cx="792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Plan and carry out an investigation to demonstrate how energy from the sun transfers heat to air, land and water at different rates. (Clarification statement: Heat transfer should include the processes of conduction, convection, and radiation.) </a:t>
            </a:r>
          </a:p>
        </p:txBody>
      </p:sp>
      <p:pic>
        <p:nvPicPr>
          <p:cNvPr id="2050" name="Picture 2" descr="Understanding Solar Radiation">
            <a:extLst>
              <a:ext uri="{FF2B5EF4-FFF2-40B4-BE49-F238E27FC236}">
                <a16:creationId xmlns:a16="http://schemas.microsoft.com/office/drawing/2014/main" id="{CD5ABDA8-96D7-4C32-90CF-56CD482E89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133600"/>
            <a:ext cx="5686425" cy="4253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6206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's the Difference Between Conduction, Convection, and Radiation? |  Machine Design">
            <a:extLst>
              <a:ext uri="{FF2B5EF4-FFF2-40B4-BE49-F238E27FC236}">
                <a16:creationId xmlns:a16="http://schemas.microsoft.com/office/drawing/2014/main" id="{984C2932-37CE-4EEF-A490-435779917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43" y="1143000"/>
            <a:ext cx="7452114" cy="414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7570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990600"/>
            <a:ext cx="84582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</a:rPr>
              <a:t>Standard:    </a:t>
            </a:r>
            <a:r>
              <a:rPr lang="en-US" sz="2000" dirty="0"/>
              <a:t>Plan and carry out an investigation to demonstrate how energy from the sun transfers heat to air, land and water at different rates. (Clarification statement: Heat transfer should include the processes of conduction, convection, and radiation.) </a:t>
            </a:r>
          </a:p>
          <a:p>
            <a:endParaRPr lang="en-US" sz="2000" dirty="0">
              <a:cs typeface="Arial" pitchFamily="34" charset="0"/>
            </a:endParaRPr>
          </a:p>
          <a:p>
            <a:r>
              <a:rPr lang="en-US" sz="2000" dirty="0">
                <a:solidFill>
                  <a:srgbClr val="002060"/>
                </a:solidFill>
              </a:rPr>
              <a:t>Learning Target: </a:t>
            </a:r>
            <a:r>
              <a:rPr lang="en-US" sz="2000" dirty="0"/>
              <a:t>I can explain how energy from the sun transfers heat to air, land, and water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002060"/>
                </a:solidFill>
              </a:rPr>
              <a:t>Warm-up:  </a:t>
            </a:r>
            <a:r>
              <a:rPr lang="en-US" sz="2000" dirty="0"/>
              <a:t>Chapter  13 Workbook Packet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002060"/>
                </a:solidFill>
              </a:rPr>
              <a:t>Work Session: </a:t>
            </a:r>
            <a:r>
              <a:rPr lang="en-US" sz="2000" dirty="0"/>
              <a:t>Introduce New Unit: 3  Weather and Climate; Conduction, Convection, and Radiation; Video;  Introduce Science Fair Project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002060"/>
                </a:solidFill>
              </a:rPr>
              <a:t>Closing: </a:t>
            </a:r>
            <a:r>
              <a:rPr lang="en-US" sz="2000" dirty="0"/>
              <a:t>Think Pair Share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Reminders: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itchFamily="18" charset="0"/>
              </a:rPr>
              <a:t>Thursday, January 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990600"/>
            <a:ext cx="84582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</a:rPr>
              <a:t>Standard:    </a:t>
            </a:r>
            <a:r>
              <a:rPr lang="en-US" sz="2000" dirty="0"/>
              <a:t>Plan and carry out an investigation to demonstrate how energy from the sun transfers heat to air, land and water at different rates. (Clarification statement: Heat transfer should include the processes of conduction, convection, and radiation.) </a:t>
            </a:r>
          </a:p>
          <a:p>
            <a:endParaRPr lang="en-US" sz="2000" dirty="0">
              <a:cs typeface="Arial" pitchFamily="34" charset="0"/>
            </a:endParaRPr>
          </a:p>
          <a:p>
            <a:r>
              <a:rPr lang="en-US" sz="2000" dirty="0">
                <a:solidFill>
                  <a:srgbClr val="002060"/>
                </a:solidFill>
              </a:rPr>
              <a:t>Learning Target: </a:t>
            </a:r>
            <a:r>
              <a:rPr lang="en-US" sz="2000" dirty="0"/>
              <a:t>I can explain how energy from the sun transfers heat to air, land, and water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002060"/>
                </a:solidFill>
              </a:rPr>
              <a:t>Warm-up:  </a:t>
            </a:r>
            <a:r>
              <a:rPr lang="en-US" sz="2000" dirty="0"/>
              <a:t>Chapter  13 Workbook Packet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002060"/>
                </a:solidFill>
              </a:rPr>
              <a:t>Work Session: </a:t>
            </a:r>
            <a:r>
              <a:rPr lang="en-US" sz="2000" dirty="0"/>
              <a:t>Introduce New Unit: 3  Weather and Climate; Conduction, Convection, and Radiation; Video;  Introduce Science Fair Project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002060"/>
                </a:solidFill>
              </a:rPr>
              <a:t>Closing: </a:t>
            </a:r>
            <a:r>
              <a:rPr lang="en-US" sz="2000" dirty="0"/>
              <a:t>Think Pair Share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Reminders: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itchFamily="18" charset="0"/>
              </a:rPr>
              <a:t>Friday, January 6</a:t>
            </a:r>
          </a:p>
        </p:txBody>
      </p:sp>
    </p:spTree>
    <p:extLst>
      <p:ext uri="{BB962C8B-B14F-4D97-AF65-F5344CB8AC3E}">
        <p14:creationId xmlns:p14="http://schemas.microsoft.com/office/powerpoint/2010/main" val="1037059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-P Schools' science fair has 3 perfect scores, 12 superior ratings">
            <a:extLst>
              <a:ext uri="{FF2B5EF4-FFF2-40B4-BE49-F238E27FC236}">
                <a16:creationId xmlns:a16="http://schemas.microsoft.com/office/drawing/2014/main" id="{6EBCF501-2374-4B47-A38D-C288BF723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722" y="2209800"/>
            <a:ext cx="6705600" cy="301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86468F7-51E1-4496-94BE-9EE97B4957F7}"/>
              </a:ext>
            </a:extLst>
          </p:cNvPr>
          <p:cNvSpPr/>
          <p:nvPr/>
        </p:nvSpPr>
        <p:spPr>
          <a:xfrm>
            <a:off x="1415777" y="711815"/>
            <a:ext cx="65174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Science Fair Project</a:t>
            </a:r>
          </a:p>
        </p:txBody>
      </p:sp>
    </p:spTree>
    <p:extLst>
      <p:ext uri="{BB962C8B-B14F-4D97-AF65-F5344CB8AC3E}">
        <p14:creationId xmlns:p14="http://schemas.microsoft.com/office/powerpoint/2010/main" val="3829249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Ready, Set, Invent! The Google Science Fair is Launched | KQED">
            <a:extLst>
              <a:ext uri="{FF2B5EF4-FFF2-40B4-BE49-F238E27FC236}">
                <a16:creationId xmlns:a16="http://schemas.microsoft.com/office/drawing/2014/main" id="{D8D5CFAD-2E22-4364-AFAE-35CB4CE70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438400"/>
            <a:ext cx="4762500" cy="317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Google Science Fair, the competition for teenagers who want to change the  world, begins enrollments - Business Review">
            <a:extLst>
              <a:ext uri="{FF2B5EF4-FFF2-40B4-BE49-F238E27FC236}">
                <a16:creationId xmlns:a16="http://schemas.microsoft.com/office/drawing/2014/main" id="{5159DA90-8A89-405D-B089-F6C4B9815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450" y="381000"/>
            <a:ext cx="4876800" cy="1761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397394A-2618-44C6-AF07-C1D3B672C4A1}"/>
              </a:ext>
            </a:extLst>
          </p:cNvPr>
          <p:cNvSpPr txBox="1"/>
          <p:nvPr/>
        </p:nvSpPr>
        <p:spPr>
          <a:xfrm>
            <a:off x="3505200" y="5888779"/>
            <a:ext cx="455295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Video Link to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521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457200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Homework for Science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52400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Monday:   </a:t>
            </a:r>
          </a:p>
          <a:p>
            <a:r>
              <a:rPr lang="en-US" sz="2400" dirty="0">
                <a:solidFill>
                  <a:srgbClr val="002060"/>
                </a:solidFill>
              </a:rPr>
              <a:t>Tuesday:  </a:t>
            </a:r>
          </a:p>
          <a:p>
            <a:r>
              <a:rPr lang="en-US" sz="2400" dirty="0">
                <a:solidFill>
                  <a:srgbClr val="002060"/>
                </a:solidFill>
              </a:rPr>
              <a:t>Wednesday:</a:t>
            </a:r>
          </a:p>
          <a:p>
            <a:r>
              <a:rPr lang="en-US" sz="2400" dirty="0">
                <a:solidFill>
                  <a:srgbClr val="002060"/>
                </a:solidFill>
              </a:rPr>
              <a:t>Thursday:   </a:t>
            </a:r>
            <a:endParaRPr lang="en-US" sz="2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3692</TotalTime>
  <Words>474</Words>
  <Application>Microsoft Office PowerPoint</Application>
  <PresentationFormat>On-screen Show (4:3)</PresentationFormat>
  <Paragraphs>53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Aharoni</vt:lpstr>
      <vt:lpstr>Arial</vt:lpstr>
      <vt:lpstr>Book Antiqua</vt:lpstr>
      <vt:lpstr>Calibri</vt:lpstr>
      <vt:lpstr>Constantia</vt:lpstr>
      <vt:lpstr>Times New Roman</vt:lpstr>
      <vt:lpstr>US</vt:lpstr>
      <vt:lpstr>Wingdings 2</vt:lpstr>
      <vt:lpstr>Paper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Sylvia Porter</dc:creator>
  <cp:lastModifiedBy>Johnson, Richard</cp:lastModifiedBy>
  <cp:revision>100</cp:revision>
  <dcterms:created xsi:type="dcterms:W3CDTF">2022-08-17T18:07:01Z</dcterms:created>
  <dcterms:modified xsi:type="dcterms:W3CDTF">2023-01-05T17:12:49Z</dcterms:modified>
</cp:coreProperties>
</file>